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6" r:id="rId3"/>
    <p:sldId id="260" r:id="rId4"/>
    <p:sldId id="261" r:id="rId5"/>
    <p:sldId id="262" r:id="rId6"/>
    <p:sldId id="273" r:id="rId7"/>
    <p:sldId id="265" r:id="rId8"/>
    <p:sldId id="264" r:id="rId9"/>
    <p:sldId id="266" r:id="rId10"/>
    <p:sldId id="267" r:id="rId11"/>
    <p:sldId id="268" r:id="rId12"/>
    <p:sldId id="269" r:id="rId13"/>
    <p:sldId id="270" r:id="rId14"/>
    <p:sldId id="263" r:id="rId15"/>
    <p:sldId id="272" r:id="rId16"/>
    <p:sldId id="275" r:id="rId17"/>
    <p:sldId id="278" r:id="rId18"/>
    <p:sldId id="276" r:id="rId19"/>
    <p:sldId id="277" r:id="rId20"/>
    <p:sldId id="279" r:id="rId21"/>
    <p:sldId id="281"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9A990-69F4-4725-819D-4BC33389692C}" type="datetimeFigureOut">
              <a:rPr lang="en-US" smtClean="0"/>
              <a:pPr/>
              <a:t>1/28/2023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C2D8AC-E376-4345-9E17-2F5A31D32A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2D8AC-E376-4345-9E17-2F5A31D32AE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7AC9F-9879-438B-A03F-A04477333787}"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1F181-233F-4C7A-9AD6-C24433807F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7AC9F-9879-438B-A03F-A04477333787}"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1F181-233F-4C7A-9AD6-C24433807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7AC9F-9879-438B-A03F-A04477333787}"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1F181-233F-4C7A-9AD6-C24433807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7AC9F-9879-438B-A03F-A04477333787}"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1F181-233F-4C7A-9AD6-C24433807F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D7AC9F-9879-438B-A03F-A04477333787}"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1F181-233F-4C7A-9AD6-C24433807F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D7AC9F-9879-438B-A03F-A04477333787}"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1F181-233F-4C7A-9AD6-C24433807F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7AC9F-9879-438B-A03F-A04477333787}" type="datetimeFigureOut">
              <a:rPr lang="en-US" smtClean="0"/>
              <a:pPr/>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1F181-233F-4C7A-9AD6-C24433807F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D7AC9F-9879-438B-A03F-A04477333787}" type="datetimeFigureOut">
              <a:rPr lang="en-US" smtClean="0"/>
              <a:pPr/>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1F181-233F-4C7A-9AD6-C24433807F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7AC9F-9879-438B-A03F-A04477333787}" type="datetimeFigureOut">
              <a:rPr lang="en-US" smtClean="0"/>
              <a:pPr/>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1F181-233F-4C7A-9AD6-C24433807F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7AC9F-9879-438B-A03F-A04477333787}"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1F181-233F-4C7A-9AD6-C24433807F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7AC9F-9879-438B-A03F-A04477333787}"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1F181-233F-4C7A-9AD6-C24433807F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7AC9F-9879-438B-A03F-A04477333787}" type="datetimeFigureOut">
              <a:rPr lang="en-US" smtClean="0"/>
              <a:pPr/>
              <a:t>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1F181-233F-4C7A-9AD6-C24433807F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13.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19" name="Group 18"/>
          <p:cNvGrpSpPr/>
          <p:nvPr/>
        </p:nvGrpSpPr>
        <p:grpSpPr>
          <a:xfrm>
            <a:off x="0" y="0"/>
            <a:ext cx="9144000" cy="762000"/>
            <a:chOff x="0" y="0"/>
            <a:chExt cx="9144000" cy="762000"/>
          </a:xfrm>
        </p:grpSpPr>
        <p:pic>
          <p:nvPicPr>
            <p:cNvPr id="8" name="Content Placeholder 3" descr="images (1).jpg"/>
            <p:cNvPicPr>
              <a:picLocks noChangeAspect="1"/>
            </p:cNvPicPr>
            <p:nvPr/>
          </p:nvPicPr>
          <p:blipFill>
            <a:blip r:embed="rId2" cstate="print"/>
            <a:srcRect t="22867" b="29514"/>
            <a:stretch>
              <a:fillRect/>
            </a:stretch>
          </p:blipFill>
          <p:spPr>
            <a:xfrm>
              <a:off x="6057900" y="0"/>
              <a:ext cx="3086100" cy="762000"/>
            </a:xfrm>
            <a:prstGeom prst="rect">
              <a:avLst/>
            </a:prstGeom>
          </p:spPr>
        </p:pic>
        <p:pic>
          <p:nvPicPr>
            <p:cNvPr id="9" name="Content Placeholder 3" descr="images (1).jpg"/>
            <p:cNvPicPr>
              <a:picLocks noChangeAspect="1"/>
            </p:cNvPicPr>
            <p:nvPr/>
          </p:nvPicPr>
          <p:blipFill>
            <a:blip r:embed="rId2" cstate="print"/>
            <a:srcRect t="22867" b="29514"/>
            <a:stretch>
              <a:fillRect/>
            </a:stretch>
          </p:blipFill>
          <p:spPr>
            <a:xfrm>
              <a:off x="0" y="0"/>
              <a:ext cx="3048000" cy="762000"/>
            </a:xfrm>
            <a:prstGeom prst="rect">
              <a:avLst/>
            </a:prstGeom>
          </p:spPr>
        </p:pic>
        <p:pic>
          <p:nvPicPr>
            <p:cNvPr id="10" name="Content Placeholder 3" descr="images (1).jpg"/>
            <p:cNvPicPr>
              <a:picLocks noChangeAspect="1"/>
            </p:cNvPicPr>
            <p:nvPr/>
          </p:nvPicPr>
          <p:blipFill>
            <a:blip r:embed="rId2" cstate="print"/>
            <a:srcRect t="22867" b="29514"/>
            <a:stretch>
              <a:fillRect/>
            </a:stretch>
          </p:blipFill>
          <p:spPr>
            <a:xfrm>
              <a:off x="3048000" y="0"/>
              <a:ext cx="3048000" cy="762000"/>
            </a:xfrm>
            <a:prstGeom prst="rect">
              <a:avLst/>
            </a:prstGeom>
          </p:spPr>
        </p:pic>
      </p:grpSp>
      <p:pic>
        <p:nvPicPr>
          <p:cNvPr id="4" name="Content Placeholder 3" descr="stock-photo-ecosystem-written-with-wooden-letters-on-the-grass-1242423550.jpg"/>
          <p:cNvPicPr>
            <a:picLocks noGrp="1" noChangeAspect="1"/>
          </p:cNvPicPr>
          <p:nvPr>
            <p:ph idx="1"/>
          </p:nvPr>
        </p:nvPicPr>
        <p:blipFill>
          <a:blip r:embed="rId3" cstate="print"/>
          <a:srcRect t="4444" r="2133" b="13333"/>
          <a:stretch>
            <a:fillRect/>
          </a:stretch>
        </p:blipFill>
        <p:spPr>
          <a:xfrm>
            <a:off x="0" y="685800"/>
            <a:ext cx="9144000" cy="5638800"/>
          </a:xfrm>
        </p:spPr>
      </p:pic>
      <p:grpSp>
        <p:nvGrpSpPr>
          <p:cNvPr id="20" name="Group 19"/>
          <p:cNvGrpSpPr/>
          <p:nvPr/>
        </p:nvGrpSpPr>
        <p:grpSpPr>
          <a:xfrm>
            <a:off x="0" y="6096000"/>
            <a:ext cx="9144000" cy="762000"/>
            <a:chOff x="0" y="0"/>
            <a:chExt cx="9144000" cy="762000"/>
          </a:xfrm>
        </p:grpSpPr>
        <p:pic>
          <p:nvPicPr>
            <p:cNvPr id="21" name="Content Placeholder 3" descr="images (1).jpg"/>
            <p:cNvPicPr>
              <a:picLocks noChangeAspect="1"/>
            </p:cNvPicPr>
            <p:nvPr/>
          </p:nvPicPr>
          <p:blipFill>
            <a:blip r:embed="rId2" cstate="print"/>
            <a:srcRect t="22867" b="29514"/>
            <a:stretch>
              <a:fillRect/>
            </a:stretch>
          </p:blipFill>
          <p:spPr>
            <a:xfrm>
              <a:off x="6057900" y="0"/>
              <a:ext cx="3086100" cy="762000"/>
            </a:xfrm>
            <a:prstGeom prst="rect">
              <a:avLst/>
            </a:prstGeom>
          </p:spPr>
        </p:pic>
        <p:pic>
          <p:nvPicPr>
            <p:cNvPr id="22" name="Content Placeholder 3" descr="images (1).jpg"/>
            <p:cNvPicPr>
              <a:picLocks noChangeAspect="1"/>
            </p:cNvPicPr>
            <p:nvPr/>
          </p:nvPicPr>
          <p:blipFill>
            <a:blip r:embed="rId2" cstate="print"/>
            <a:srcRect t="22867" b="29514"/>
            <a:stretch>
              <a:fillRect/>
            </a:stretch>
          </p:blipFill>
          <p:spPr>
            <a:xfrm>
              <a:off x="0" y="0"/>
              <a:ext cx="3048000" cy="762000"/>
            </a:xfrm>
            <a:prstGeom prst="rect">
              <a:avLst/>
            </a:prstGeom>
          </p:spPr>
        </p:pic>
        <p:pic>
          <p:nvPicPr>
            <p:cNvPr id="23" name="Content Placeholder 3" descr="images (1).jpg"/>
            <p:cNvPicPr>
              <a:picLocks noChangeAspect="1"/>
            </p:cNvPicPr>
            <p:nvPr/>
          </p:nvPicPr>
          <p:blipFill>
            <a:blip r:embed="rId2" cstate="print"/>
            <a:srcRect t="22867" b="29514"/>
            <a:stretch>
              <a:fillRect/>
            </a:stretch>
          </p:blipFill>
          <p:spPr>
            <a:xfrm>
              <a:off x="3048000" y="0"/>
              <a:ext cx="3048000" cy="762000"/>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a:xfrm>
            <a:off x="457200" y="152400"/>
            <a:ext cx="8229600" cy="868362"/>
          </a:xfrm>
        </p:spPr>
        <p:txBody>
          <a:bodyPr>
            <a:normAutofit/>
          </a:bodyPr>
          <a:lstStyle/>
          <a:p>
            <a:r>
              <a:rPr lang="en-US" b="1" dirty="0"/>
              <a:t>(2) Biotic Components</a:t>
            </a:r>
            <a:r>
              <a:rPr lang="en-US" b="1" dirty="0" smtClean="0"/>
              <a:t>:</a:t>
            </a:r>
            <a:endParaRPr lang="en-US" dirty="0"/>
          </a:p>
        </p:txBody>
      </p:sp>
      <p:pic>
        <p:nvPicPr>
          <p:cNvPr id="5" name="Picture 4" descr="YES-ecological-civilation-spread.jpg"/>
          <p:cNvPicPr>
            <a:picLocks noChangeAspect="1"/>
          </p:cNvPicPr>
          <p:nvPr/>
        </p:nvPicPr>
        <p:blipFill>
          <a:blip r:embed="rId3" cstate="print"/>
          <a:stretch>
            <a:fillRect/>
          </a:stretch>
        </p:blipFill>
        <p:spPr>
          <a:xfrm>
            <a:off x="7621812" y="5943600"/>
            <a:ext cx="1522188" cy="914400"/>
          </a:xfrm>
          <a:prstGeom prst="rect">
            <a:avLst/>
          </a:prstGeom>
        </p:spPr>
      </p:pic>
      <p:sp>
        <p:nvSpPr>
          <p:cNvPr id="6" name="Rectangle 5"/>
          <p:cNvSpPr/>
          <p:nvPr/>
        </p:nvSpPr>
        <p:spPr>
          <a:xfrm>
            <a:off x="0" y="2057400"/>
            <a:ext cx="2971800" cy="990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PRODUCERS</a:t>
            </a:r>
            <a:endParaRPr lang="en-US" sz="3600" b="1" dirty="0"/>
          </a:p>
        </p:txBody>
      </p:sp>
      <p:sp>
        <p:nvSpPr>
          <p:cNvPr id="7" name="Rectangle 6"/>
          <p:cNvSpPr/>
          <p:nvPr/>
        </p:nvSpPr>
        <p:spPr>
          <a:xfrm>
            <a:off x="3238500" y="3505200"/>
            <a:ext cx="26670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CONSUMERS</a:t>
            </a:r>
            <a:endParaRPr lang="en-US" sz="3600" b="1" dirty="0"/>
          </a:p>
        </p:txBody>
      </p:sp>
      <p:sp>
        <p:nvSpPr>
          <p:cNvPr id="8" name="Rectangle 7"/>
          <p:cNvSpPr/>
          <p:nvPr/>
        </p:nvSpPr>
        <p:spPr>
          <a:xfrm>
            <a:off x="6096000" y="4876800"/>
            <a:ext cx="3048000" cy="990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DECOMPOSERS</a:t>
            </a:r>
            <a:endParaRPr lang="en-US" sz="3200" b="1" dirty="0"/>
          </a:p>
        </p:txBody>
      </p:sp>
      <p:sp>
        <p:nvSpPr>
          <p:cNvPr id="10" name="Rectangle 9"/>
          <p:cNvSpPr/>
          <p:nvPr/>
        </p:nvSpPr>
        <p:spPr>
          <a:xfrm>
            <a:off x="228600" y="990600"/>
            <a:ext cx="8839200" cy="646331"/>
          </a:xfrm>
          <a:prstGeom prst="rect">
            <a:avLst/>
          </a:prstGeom>
        </p:spPr>
        <p:txBody>
          <a:bodyPr wrap="square">
            <a:spAutoFit/>
          </a:bodyPr>
          <a:lstStyle/>
          <a:p>
            <a:r>
              <a:rPr lang="en-US" b="1" dirty="0"/>
              <a:t>On the basis of their role in the ecosystem the biotic components can be classi­fied into three main groups:</a:t>
            </a:r>
            <a:endParaRPr lang="en-US" dirty="0"/>
          </a:p>
        </p:txBody>
      </p:sp>
      <p:cxnSp>
        <p:nvCxnSpPr>
          <p:cNvPr id="11" name="Straight Arrow Connector 10"/>
          <p:cNvCxnSpPr/>
          <p:nvPr/>
        </p:nvCxnSpPr>
        <p:spPr>
          <a:xfrm flipH="1">
            <a:off x="2971800" y="1371600"/>
            <a:ext cx="1600200" cy="9144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72000" y="1447800"/>
            <a:ext cx="0" cy="19812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8" idx="0"/>
          </p:cNvCxnSpPr>
          <p:nvPr/>
        </p:nvCxnSpPr>
        <p:spPr>
          <a:xfrm>
            <a:off x="4572000" y="1371600"/>
            <a:ext cx="3048000" cy="35052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0"/>
            <a:ext cx="9144000" cy="6858001"/>
          </a:xfrm>
          <a:prstGeom prst="rect">
            <a:avLst/>
          </a:prstGeom>
        </p:spPr>
      </p:pic>
      <p:sp>
        <p:nvSpPr>
          <p:cNvPr id="2" name="Title 1"/>
          <p:cNvSpPr>
            <a:spLocks noGrp="1"/>
          </p:cNvSpPr>
          <p:nvPr>
            <p:ph type="title"/>
          </p:nvPr>
        </p:nvSpPr>
        <p:spPr/>
        <p:txBody>
          <a:bodyPr/>
          <a:lstStyle/>
          <a:p>
            <a:r>
              <a:rPr lang="en-US" b="1" dirty="0" smtClean="0"/>
              <a:t>1. PRODUCERS </a:t>
            </a:r>
            <a:endParaRPr lang="en-US" b="1" dirty="0"/>
          </a:p>
        </p:txBody>
      </p:sp>
      <p:sp>
        <p:nvSpPr>
          <p:cNvPr id="3" name="Content Placeholder 2"/>
          <p:cNvSpPr>
            <a:spLocks noGrp="1"/>
          </p:cNvSpPr>
          <p:nvPr>
            <p:ph idx="1"/>
          </p:nvPr>
        </p:nvSpPr>
        <p:spPr>
          <a:xfrm>
            <a:off x="228600" y="1524000"/>
            <a:ext cx="8686800" cy="4525963"/>
          </a:xfrm>
        </p:spPr>
        <p:txBody>
          <a:bodyPr>
            <a:normAutofit/>
          </a:bodyPr>
          <a:lstStyle/>
          <a:p>
            <a:pPr algn="just" fontAlgn="base"/>
            <a:r>
              <a:rPr lang="en-US" sz="2400" dirty="0" smtClean="0"/>
              <a:t>Also Known as </a:t>
            </a:r>
            <a:r>
              <a:rPr lang="en-US" sz="2400" dirty="0" smtClean="0">
                <a:hlinkClick r:id="rId3" action="ppaction://hlinksldjump"/>
              </a:rPr>
              <a:t>Autotrophs</a:t>
            </a:r>
            <a:endParaRPr lang="en-US" sz="2400" dirty="0" smtClean="0"/>
          </a:p>
          <a:p>
            <a:pPr algn="just" fontAlgn="base"/>
            <a:r>
              <a:rPr lang="en-US" sz="2400" dirty="0" smtClean="0"/>
              <a:t>The </a:t>
            </a:r>
            <a:r>
              <a:rPr lang="en-US" sz="2400" dirty="0"/>
              <a:t>green plants have chlorophyll with the help of which they trap solar energy and change it into chemical energy of carbohydrates using simple inorganic compounds namely water and carbon dioxide. </a:t>
            </a:r>
            <a:endParaRPr lang="en-US" sz="2400" dirty="0" smtClean="0"/>
          </a:p>
          <a:p>
            <a:pPr algn="just" fontAlgn="base"/>
            <a:r>
              <a:rPr lang="en-US" sz="2400" dirty="0" smtClean="0"/>
              <a:t>This </a:t>
            </a:r>
            <a:r>
              <a:rPr lang="en-US" sz="2400" dirty="0"/>
              <a:t>process is known as photo­synthesis. As the green plants manufacture their own food they are known as Autotrophs (i.e. auto = self, </a:t>
            </a:r>
            <a:r>
              <a:rPr lang="en-US" sz="2400" dirty="0" err="1"/>
              <a:t>trophos</a:t>
            </a:r>
            <a:r>
              <a:rPr lang="en-US" sz="2400" dirty="0"/>
              <a:t> = feeder)</a:t>
            </a:r>
          </a:p>
          <a:p>
            <a:pPr algn="just" fontAlgn="base"/>
            <a:r>
              <a:rPr lang="en-US" sz="2400" dirty="0"/>
              <a:t>The chemical energy stored by the producers is </a:t>
            </a:r>
            <a:r>
              <a:rPr lang="en-US" sz="2400" dirty="0" err="1"/>
              <a:t>utilised</a:t>
            </a:r>
            <a:r>
              <a:rPr lang="en-US" sz="2400" dirty="0"/>
              <a:t> partly by the producers for their own growth and survival and the remaining is stored in the plant parts for their future use.</a:t>
            </a:r>
          </a:p>
          <a:p>
            <a:pPr algn="just"/>
            <a:endParaRPr lang="en-US" sz="2400" dirty="0"/>
          </a:p>
        </p:txBody>
      </p:sp>
      <p:pic>
        <p:nvPicPr>
          <p:cNvPr id="5" name="Picture 4" descr="YES-ecological-civilation-spread.jpg"/>
          <p:cNvPicPr>
            <a:picLocks noChangeAspect="1"/>
          </p:cNvPicPr>
          <p:nvPr/>
        </p:nvPicPr>
        <p:blipFill>
          <a:blip r:embed="rId4" cstate="print"/>
          <a:stretch>
            <a:fillRect/>
          </a:stretch>
        </p:blipFill>
        <p:spPr>
          <a:xfrm>
            <a:off x="7621812" y="5943600"/>
            <a:ext cx="1522188" cy="914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a:xfrm>
            <a:off x="457200" y="274638"/>
            <a:ext cx="8229600" cy="868362"/>
          </a:xfrm>
        </p:spPr>
        <p:txBody>
          <a:bodyPr/>
          <a:lstStyle/>
          <a:p>
            <a:r>
              <a:rPr lang="en-US" b="1" dirty="0" smtClean="0"/>
              <a:t>2. CONSUMERS</a:t>
            </a:r>
            <a:endParaRPr lang="en-US" b="1" dirty="0"/>
          </a:p>
        </p:txBody>
      </p:sp>
      <p:sp>
        <p:nvSpPr>
          <p:cNvPr id="3" name="Content Placeholder 2"/>
          <p:cNvSpPr>
            <a:spLocks noGrp="1"/>
          </p:cNvSpPr>
          <p:nvPr>
            <p:ph idx="1"/>
          </p:nvPr>
        </p:nvSpPr>
        <p:spPr>
          <a:xfrm>
            <a:off x="0" y="1143000"/>
            <a:ext cx="8915400" cy="5181600"/>
          </a:xfrm>
        </p:spPr>
        <p:txBody>
          <a:bodyPr>
            <a:normAutofit fontScale="92500"/>
          </a:bodyPr>
          <a:lstStyle/>
          <a:p>
            <a:pPr algn="just">
              <a:buNone/>
            </a:pPr>
            <a:r>
              <a:rPr lang="en-US" sz="2400" dirty="0" smtClean="0"/>
              <a:t>	The </a:t>
            </a:r>
            <a:r>
              <a:rPr lang="en-US" sz="2400" dirty="0"/>
              <a:t>animals lack chlorophyll and are unable to </a:t>
            </a:r>
            <a:r>
              <a:rPr lang="en-US" sz="2400" dirty="0" err="1"/>
              <a:t>synthesise</a:t>
            </a:r>
            <a:r>
              <a:rPr lang="en-US" sz="2400" dirty="0"/>
              <a:t> their own food. </a:t>
            </a:r>
            <a:r>
              <a:rPr lang="en-US" sz="2400" dirty="0" smtClean="0"/>
              <a:t>Therefore</a:t>
            </a:r>
            <a:r>
              <a:rPr lang="en-US" sz="2400" dirty="0"/>
              <a:t>, they depend on the producers for their food. They are known as </a:t>
            </a:r>
            <a:r>
              <a:rPr lang="en-US" sz="2400" dirty="0" err="1"/>
              <a:t>heterotrophs</a:t>
            </a:r>
            <a:r>
              <a:rPr lang="en-US" sz="2400" dirty="0"/>
              <a:t> (i.e. </a:t>
            </a:r>
            <a:r>
              <a:rPr lang="en-US" sz="2400" dirty="0" err="1"/>
              <a:t>heteros</a:t>
            </a:r>
            <a:r>
              <a:rPr lang="en-US" sz="2400" dirty="0"/>
              <a:t> = other, </a:t>
            </a:r>
            <a:r>
              <a:rPr lang="en-US" sz="2400" dirty="0" err="1"/>
              <a:t>trophos</a:t>
            </a:r>
            <a:r>
              <a:rPr lang="en-US" sz="2400" dirty="0"/>
              <a:t> = feeder</a:t>
            </a:r>
            <a:r>
              <a:rPr lang="en-US" sz="2400" dirty="0" smtClean="0"/>
              <a:t>)</a:t>
            </a:r>
          </a:p>
          <a:p>
            <a:pPr algn="just">
              <a:buNone/>
            </a:pPr>
            <a:endParaRPr lang="en-US" sz="2400" dirty="0"/>
          </a:p>
          <a:p>
            <a:pPr algn="just">
              <a:buNone/>
            </a:pPr>
            <a:r>
              <a:rPr lang="en-US" sz="2400" b="1" dirty="0"/>
              <a:t>The consumers are of four types, namely</a:t>
            </a:r>
            <a:r>
              <a:rPr lang="en-US" sz="2400" b="1" dirty="0" smtClean="0"/>
              <a:t>:</a:t>
            </a:r>
          </a:p>
          <a:p>
            <a:pPr lvl="1" fontAlgn="base">
              <a:buNone/>
            </a:pPr>
            <a:r>
              <a:rPr lang="en-US" sz="1800" b="1" dirty="0"/>
              <a:t>(a) Primary Consumers or First Order Consumers or Herbivores:</a:t>
            </a:r>
            <a:endParaRPr lang="en-US" sz="1800" dirty="0"/>
          </a:p>
          <a:p>
            <a:pPr lvl="1" fontAlgn="base">
              <a:buNone/>
            </a:pPr>
            <a:r>
              <a:rPr lang="en-US" sz="1800" dirty="0"/>
              <a:t>These are the animals which feed on plants or the producers. They are called her­bivores. Examples are rabbit, deer, goat, cattle etc.</a:t>
            </a:r>
          </a:p>
          <a:p>
            <a:pPr lvl="1" fontAlgn="base">
              <a:buNone/>
            </a:pPr>
            <a:r>
              <a:rPr lang="en-US" sz="1800" b="1" dirty="0"/>
              <a:t>(b) Secondary Consumers or Second Order Consumers or Primary Carnivores</a:t>
            </a:r>
            <a:r>
              <a:rPr lang="en-US" sz="1800" b="1" dirty="0" smtClean="0"/>
              <a:t>:</a:t>
            </a:r>
          </a:p>
          <a:p>
            <a:pPr lvl="1" fontAlgn="base">
              <a:buNone/>
            </a:pPr>
            <a:r>
              <a:rPr lang="en-US" sz="1800" dirty="0"/>
              <a:t>The animals which feed on the herbivores are called the pri­mary carnivores. Examples are cats, foxes, snakes etc.</a:t>
            </a:r>
          </a:p>
          <a:p>
            <a:pPr lvl="1" fontAlgn="base">
              <a:buNone/>
            </a:pPr>
            <a:r>
              <a:rPr lang="en-US" sz="1800" b="1" dirty="0"/>
              <a:t>(c) Tertiary Consumers or Third Order Consumers:</a:t>
            </a:r>
            <a:endParaRPr lang="en-US" sz="1800" dirty="0"/>
          </a:p>
          <a:p>
            <a:pPr lvl="1" fontAlgn="base">
              <a:buNone/>
            </a:pPr>
            <a:r>
              <a:rPr lang="en-US" sz="1800" dirty="0"/>
              <a:t>These are the large carnivores which feed on the secondary consumers. Example are Wolves.</a:t>
            </a:r>
          </a:p>
          <a:p>
            <a:pPr lvl="1" fontAlgn="base">
              <a:buNone/>
            </a:pPr>
            <a:r>
              <a:rPr lang="en-US" sz="1800" b="1" dirty="0"/>
              <a:t>(d) Quaternary Consumers or Fourth Order Consumers or Omnivores:</a:t>
            </a:r>
            <a:endParaRPr lang="en-US" sz="1800" dirty="0"/>
          </a:p>
          <a:p>
            <a:pPr lvl="1" fontAlgn="base">
              <a:buNone/>
            </a:pPr>
            <a:r>
              <a:rPr lang="en-US" sz="1800" dirty="0"/>
              <a:t>These are the largest carnivores which feed on the tertiary consumers and are not eaten up by any other animal. Examples are lions and tigers.</a:t>
            </a:r>
          </a:p>
          <a:p>
            <a:pPr fontAlgn="base"/>
            <a:endParaRPr lang="en-US" sz="2000" dirty="0"/>
          </a:p>
          <a:p>
            <a:pPr algn="just">
              <a:buNone/>
            </a:pPr>
            <a:endParaRPr lang="en-US" sz="2400" dirty="0"/>
          </a:p>
        </p:txBody>
      </p:sp>
      <p:pic>
        <p:nvPicPr>
          <p:cNvPr id="5" name="Picture 4" descr="YES-ecological-civilation-spread.jpg"/>
          <p:cNvPicPr>
            <a:picLocks noChangeAspect="1"/>
          </p:cNvPicPr>
          <p:nvPr/>
        </p:nvPicPr>
        <p:blipFill>
          <a:blip r:embed="rId3" cstate="print"/>
          <a:stretch>
            <a:fillRect/>
          </a:stretch>
        </p:blipFill>
        <p:spPr>
          <a:xfrm>
            <a:off x="7621812" y="5943600"/>
            <a:ext cx="1522188" cy="914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p:txBody>
          <a:bodyPr/>
          <a:lstStyle/>
          <a:p>
            <a:r>
              <a:rPr lang="en-US" dirty="0" smtClean="0"/>
              <a:t>3. </a:t>
            </a:r>
            <a:r>
              <a:rPr lang="en-US" b="1" dirty="0" smtClean="0"/>
              <a:t>DECOMPOSERS OR REDUCERS</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algn="just" fontAlgn="base"/>
            <a:r>
              <a:rPr lang="en-US" sz="2400" dirty="0" smtClean="0"/>
              <a:t>Also Called </a:t>
            </a:r>
            <a:r>
              <a:rPr lang="en-US" sz="2400" dirty="0" smtClean="0">
                <a:hlinkClick r:id="rId3" action="ppaction://hlinksldjump"/>
              </a:rPr>
              <a:t>Saptotrophs</a:t>
            </a:r>
            <a:endParaRPr lang="en-US" sz="2400" dirty="0" smtClean="0"/>
          </a:p>
          <a:p>
            <a:pPr algn="just" fontAlgn="base"/>
            <a:r>
              <a:rPr lang="en-US" sz="2400" dirty="0" smtClean="0"/>
              <a:t>Bacteria </a:t>
            </a:r>
            <a:r>
              <a:rPr lang="en-US" sz="2400" dirty="0"/>
              <a:t>and fungi belong to this category. They breakdown the dead organic materials of producers (plants) and consumers (animals) for their food and re­lease to the environment the simple inorganic and organic substances produced as by-products of their metabolisms.</a:t>
            </a:r>
          </a:p>
          <a:p>
            <a:pPr algn="just" fontAlgn="base"/>
            <a:r>
              <a:rPr lang="en-US" sz="2400" dirty="0"/>
              <a:t>These simple substances are reused by the producers resulting in a cyclic ex­change of materials between the biotic community and the abiotic environment of the ecosystem. The decomposers are known as Saprotrophs (i.e., </a:t>
            </a:r>
            <a:r>
              <a:rPr lang="en-US" sz="2400" dirty="0" err="1"/>
              <a:t>sapros</a:t>
            </a:r>
            <a:r>
              <a:rPr lang="en-US" sz="2400" dirty="0"/>
              <a:t> = rotten, </a:t>
            </a:r>
            <a:r>
              <a:rPr lang="en-US" sz="2400" dirty="0" err="1"/>
              <a:t>trophos</a:t>
            </a:r>
            <a:r>
              <a:rPr lang="en-US" sz="2400" dirty="0"/>
              <a:t> = feeder)</a:t>
            </a:r>
          </a:p>
          <a:p>
            <a:pPr algn="just"/>
            <a:endParaRPr lang="en-US" sz="2400" dirty="0"/>
          </a:p>
        </p:txBody>
      </p:sp>
      <p:pic>
        <p:nvPicPr>
          <p:cNvPr id="5" name="Picture 4" descr="YES-ecological-civilation-spread.jpg"/>
          <p:cNvPicPr>
            <a:picLocks noChangeAspect="1"/>
          </p:cNvPicPr>
          <p:nvPr/>
        </p:nvPicPr>
        <p:blipFill>
          <a:blip r:embed="rId4" cstate="print"/>
          <a:stretch>
            <a:fillRect/>
          </a:stretch>
        </p:blipFill>
        <p:spPr>
          <a:xfrm>
            <a:off x="7621812" y="5943600"/>
            <a:ext cx="1522188" cy="914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3" name="Content Placeholder 2"/>
          <p:cNvSpPr>
            <a:spLocks noGrp="1"/>
          </p:cNvSpPr>
          <p:nvPr>
            <p:ph idx="1"/>
          </p:nvPr>
        </p:nvSpPr>
        <p:spPr>
          <a:xfrm>
            <a:off x="228600" y="838200"/>
            <a:ext cx="8610600" cy="4525963"/>
          </a:xfrm>
        </p:spPr>
        <p:txBody>
          <a:bodyPr>
            <a:normAutofit fontScale="92500"/>
          </a:bodyPr>
          <a:lstStyle/>
          <a:p>
            <a:pPr algn="just"/>
            <a:r>
              <a:rPr lang="en-US" sz="2400" dirty="0" smtClean="0">
                <a:hlinkClick r:id="rId3" action="ppaction://hlinksldjump"/>
              </a:rPr>
              <a:t>Edaphic</a:t>
            </a:r>
            <a:r>
              <a:rPr lang="en-US" sz="2400" dirty="0" smtClean="0"/>
              <a:t> - </a:t>
            </a:r>
            <a:r>
              <a:rPr lang="en-US" sz="2400" dirty="0"/>
              <a:t>of, produced by, or influenced by the soil.</a:t>
            </a:r>
            <a:endParaRPr lang="en-US" sz="2400" dirty="0" smtClean="0"/>
          </a:p>
          <a:p>
            <a:pPr algn="just"/>
            <a:endParaRPr lang="en-US" sz="2400" dirty="0"/>
          </a:p>
          <a:p>
            <a:pPr algn="just"/>
            <a:r>
              <a:rPr lang="en-US" sz="2400" dirty="0" smtClean="0"/>
              <a:t>Topography </a:t>
            </a:r>
            <a:r>
              <a:rPr lang="en-US" sz="2400" dirty="0"/>
              <a:t>refers to </a:t>
            </a:r>
            <a:r>
              <a:rPr lang="en-US" sz="2400" b="1" dirty="0"/>
              <a:t>the form of the landscape</a:t>
            </a:r>
            <a:r>
              <a:rPr lang="en-US" sz="2400" dirty="0"/>
              <a:t>—its steepness, shape, and slope aspect (the direction a slope faces). Even within a relatively small area, variations in topography can create variations in temperature, moisture, and exposure to sun and wind</a:t>
            </a:r>
            <a:r>
              <a:rPr lang="en-US" sz="2400" dirty="0" smtClean="0"/>
              <a:t>.</a:t>
            </a:r>
          </a:p>
          <a:p>
            <a:pPr algn="just"/>
            <a:endParaRPr lang="en-US" sz="2400" dirty="0" smtClean="0"/>
          </a:p>
          <a:p>
            <a:pPr algn="just"/>
            <a:r>
              <a:rPr lang="en-US" sz="2400" dirty="0" smtClean="0">
                <a:hlinkClick r:id="rId4" action="ppaction://hlinksldjump"/>
              </a:rPr>
              <a:t>AUTOTROPHS</a:t>
            </a:r>
            <a:r>
              <a:rPr lang="en-US" sz="2400" dirty="0" smtClean="0"/>
              <a:t> - </a:t>
            </a:r>
            <a:r>
              <a:rPr lang="en-US" sz="2400" dirty="0"/>
              <a:t>an organism that is able to form nutritional organic substances from simple inorganic substances such as carbon </a:t>
            </a:r>
            <a:r>
              <a:rPr lang="en-US" sz="2400" dirty="0" smtClean="0"/>
              <a:t>dioxide.</a:t>
            </a:r>
          </a:p>
          <a:p>
            <a:r>
              <a:rPr lang="en-US" sz="2400" b="1" dirty="0" smtClean="0">
                <a:hlinkClick r:id="rId5" action="ppaction://hlinksldjump"/>
              </a:rPr>
              <a:t>Saprotrophs</a:t>
            </a:r>
            <a:r>
              <a:rPr lang="en-US" sz="2400" b="1" dirty="0" smtClean="0"/>
              <a:t>  - </a:t>
            </a:r>
            <a:r>
              <a:rPr lang="en-US" sz="2400" dirty="0" smtClean="0"/>
              <a:t>an </a:t>
            </a:r>
            <a:r>
              <a:rPr lang="en-US" sz="2400" dirty="0"/>
              <a:t>organism that feeds on or derives nourishment from decaying organic matter.</a:t>
            </a:r>
          </a:p>
          <a:p>
            <a:pPr algn="just"/>
            <a:endParaRPr lang="en-US" sz="2400" dirty="0"/>
          </a:p>
        </p:txBody>
      </p:sp>
      <p:pic>
        <p:nvPicPr>
          <p:cNvPr id="5" name="Picture 4" descr="YES-ecological-civilation-spread.jpg"/>
          <p:cNvPicPr>
            <a:picLocks noChangeAspect="1"/>
          </p:cNvPicPr>
          <p:nvPr/>
        </p:nvPicPr>
        <p:blipFill>
          <a:blip r:embed="rId6" cstate="print"/>
          <a:stretch>
            <a:fillRect/>
          </a:stretch>
        </p:blipFill>
        <p:spPr>
          <a:xfrm>
            <a:off x="7621812" y="5943600"/>
            <a:ext cx="1522188" cy="914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3"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p:txBody>
          <a:bodyPr/>
          <a:lstStyle/>
          <a:p>
            <a:r>
              <a:rPr lang="en-US" dirty="0" smtClean="0"/>
              <a:t>TROPHIC LEVEL</a:t>
            </a:r>
            <a:endParaRPr lang="en-US" dirty="0"/>
          </a:p>
        </p:txBody>
      </p:sp>
      <p:pic>
        <p:nvPicPr>
          <p:cNvPr id="6" name="Content Placeholder 5" descr="360px-Ecological_Pyramid.svg.png"/>
          <p:cNvPicPr>
            <a:picLocks noGrp="1" noChangeAspect="1"/>
          </p:cNvPicPr>
          <p:nvPr>
            <p:ph idx="1"/>
          </p:nvPr>
        </p:nvPicPr>
        <p:blipFill>
          <a:blip r:embed="rId4" cstate="print"/>
          <a:stretch>
            <a:fillRect/>
          </a:stretch>
        </p:blipFill>
        <p:spPr>
          <a:xfrm>
            <a:off x="704335" y="1038860"/>
            <a:ext cx="7601465" cy="5468832"/>
          </a:xfrm>
        </p:spPr>
      </p:pic>
      <p:pic>
        <p:nvPicPr>
          <p:cNvPr id="5" name="Picture 4" descr="YES-ecological-civilation-spread.jpg"/>
          <p:cNvPicPr>
            <a:picLocks noChangeAspect="1"/>
          </p:cNvPicPr>
          <p:nvPr/>
        </p:nvPicPr>
        <p:blipFill>
          <a:blip r:embed="rId5" cstate="print"/>
          <a:stretch>
            <a:fillRect/>
          </a:stretch>
        </p:blipFill>
        <p:spPr>
          <a:xfrm>
            <a:off x="7621812" y="5943600"/>
            <a:ext cx="1522188" cy="914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p:txBody>
          <a:bodyPr/>
          <a:lstStyle/>
          <a:p>
            <a:endParaRPr lang="en-US"/>
          </a:p>
        </p:txBody>
      </p:sp>
      <p:pic>
        <p:nvPicPr>
          <p:cNvPr id="6" name="Content Placeholder 5" descr="Diagram_of_Trophic_Layers_&amp;_Energy_Transfer_in_an_Ecosystem.svg.png"/>
          <p:cNvPicPr>
            <a:picLocks noGrp="1" noChangeAspect="1"/>
          </p:cNvPicPr>
          <p:nvPr>
            <p:ph idx="1"/>
          </p:nvPr>
        </p:nvPicPr>
        <p:blipFill>
          <a:blip r:embed="rId3" cstate="print"/>
          <a:stretch>
            <a:fillRect/>
          </a:stretch>
        </p:blipFill>
        <p:spPr>
          <a:xfrm>
            <a:off x="620486" y="0"/>
            <a:ext cx="7837714" cy="6858000"/>
          </a:xfrm>
        </p:spPr>
      </p:pic>
      <p:pic>
        <p:nvPicPr>
          <p:cNvPr id="5" name="Picture 4" descr="YES-ecological-civilation-spread.jpg"/>
          <p:cNvPicPr>
            <a:picLocks noChangeAspect="1"/>
          </p:cNvPicPr>
          <p:nvPr/>
        </p:nvPicPr>
        <p:blipFill>
          <a:blip r:embed="rId4" cstate="print"/>
          <a:stretch>
            <a:fillRect/>
          </a:stretch>
        </p:blipFill>
        <p:spPr>
          <a:xfrm>
            <a:off x="7621812" y="5943600"/>
            <a:ext cx="1522188" cy="914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ES-ecological-civilation-spread.jpg"/>
          <p:cNvPicPr>
            <a:picLocks noChangeAspect="1"/>
          </p:cNvPicPr>
          <p:nvPr/>
        </p:nvPicPr>
        <p:blipFill>
          <a:blip r:embed="rId2" cstate="print"/>
          <a:stretch>
            <a:fillRect/>
          </a:stretch>
        </p:blipFill>
        <p:spPr>
          <a:xfrm>
            <a:off x="7621812" y="5943600"/>
            <a:ext cx="1522188" cy="914400"/>
          </a:xfrm>
          <a:prstGeom prst="rect">
            <a:avLst/>
          </a:prstGeom>
        </p:spPr>
      </p:pic>
      <p:pic>
        <p:nvPicPr>
          <p:cNvPr id="4" name="Picture 3" descr="1000_F_349278034_LdQmHgEolXWq9ceuWvIhESASjr9qZotl.jpg"/>
          <p:cNvPicPr>
            <a:picLocks noChangeAspect="1"/>
          </p:cNvPicPr>
          <p:nvPr/>
        </p:nvPicPr>
        <p:blipFill>
          <a:blip r:embed="rId3"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2"/>
          <p:cNvPicPr>
            <a:picLocks noChangeAspect="1" noChangeArrowheads="1"/>
          </p:cNvPicPr>
          <p:nvPr/>
        </p:nvPicPr>
        <p:blipFill>
          <a:blip r:embed="rId4" cstate="print"/>
          <a:srcRect l="22549" t="8418" r="22549" b="12452"/>
          <a:stretch>
            <a:fillRect/>
          </a:stretch>
        </p:blipFill>
        <p:spPr bwMode="auto">
          <a:xfrm>
            <a:off x="299936" y="0"/>
            <a:ext cx="8463064" cy="6858000"/>
          </a:xfrm>
          <a:prstGeom prst="rect">
            <a:avLst/>
          </a:prstGeom>
          <a:noFill/>
          <a:ln w="9525">
            <a:noFill/>
            <a:miter lim="800000"/>
            <a:headEnd/>
            <a:tailEnd/>
          </a:ln>
        </p:spPr>
      </p:pic>
      <p:pic>
        <p:nvPicPr>
          <p:cNvPr id="7" name="Picture 6" descr="YES-ecological-civilation-spread.jpg"/>
          <p:cNvPicPr>
            <a:picLocks noChangeAspect="1"/>
          </p:cNvPicPr>
          <p:nvPr/>
        </p:nvPicPr>
        <p:blipFill>
          <a:blip r:embed="rId2" cstate="print"/>
          <a:stretch>
            <a:fillRect/>
          </a:stretch>
        </p:blipFill>
        <p:spPr>
          <a:xfrm>
            <a:off x="7620000" y="5943600"/>
            <a:ext cx="1522188" cy="914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a:xfrm>
            <a:off x="457200" y="152400"/>
            <a:ext cx="8229600" cy="792162"/>
          </a:xfrm>
        </p:spPr>
        <p:txBody>
          <a:bodyPr/>
          <a:lstStyle/>
          <a:p>
            <a:r>
              <a:rPr lang="en-US" dirty="0" smtClean="0"/>
              <a:t>TROPHIC LEVEL</a:t>
            </a:r>
            <a:endParaRPr lang="en-US" dirty="0"/>
          </a:p>
        </p:txBody>
      </p:sp>
      <p:sp>
        <p:nvSpPr>
          <p:cNvPr id="3" name="Content Placeholder 2"/>
          <p:cNvSpPr>
            <a:spLocks noGrp="1"/>
          </p:cNvSpPr>
          <p:nvPr>
            <p:ph idx="1"/>
          </p:nvPr>
        </p:nvSpPr>
        <p:spPr>
          <a:xfrm>
            <a:off x="228600" y="1166018"/>
            <a:ext cx="8686800" cy="5006182"/>
          </a:xfrm>
        </p:spPr>
        <p:txBody>
          <a:bodyPr>
            <a:normAutofit fontScale="55000" lnSpcReduction="20000"/>
          </a:bodyPr>
          <a:lstStyle/>
          <a:p>
            <a:pPr algn="just">
              <a:buNone/>
            </a:pPr>
            <a:r>
              <a:rPr lang="en-US" b="1" dirty="0" smtClean="0"/>
              <a:t>	Trophic level</a:t>
            </a:r>
            <a:r>
              <a:rPr lang="en-US" dirty="0" smtClean="0"/>
              <a:t> - step in a nutritive series, or food chain, of an ecosystem.</a:t>
            </a:r>
          </a:p>
          <a:p>
            <a:pPr algn="just">
              <a:buNone/>
            </a:pPr>
            <a:r>
              <a:rPr lang="en-US" dirty="0" smtClean="0"/>
              <a:t>	</a:t>
            </a:r>
          </a:p>
          <a:p>
            <a:pPr algn="just">
              <a:buNone/>
            </a:pPr>
            <a:r>
              <a:rPr lang="en-US" dirty="0" smtClean="0"/>
              <a:t>	The organisms of a chain are classified into these levels on the basis of their feeding behaviour. </a:t>
            </a:r>
          </a:p>
          <a:p>
            <a:pPr algn="just">
              <a:buNone/>
            </a:pPr>
            <a:endParaRPr lang="en-US" dirty="0" smtClean="0"/>
          </a:p>
          <a:p>
            <a:pPr marL="514350" indent="-514350" algn="just">
              <a:buFont typeface="+mj-lt"/>
              <a:buAutoNum type="arabicPeriod"/>
            </a:pPr>
            <a:r>
              <a:rPr lang="en-US" b="1" u="sng" dirty="0" smtClean="0"/>
              <a:t>The first and lowest level contains the producers, green plants. </a:t>
            </a:r>
          </a:p>
          <a:p>
            <a:pPr marL="514350" indent="-514350" algn="just">
              <a:buFont typeface="+mj-lt"/>
              <a:buAutoNum type="arabicPeriod"/>
            </a:pPr>
            <a:r>
              <a:rPr lang="en-US" b="1" u="sng" dirty="0" smtClean="0"/>
              <a:t>The plants or their products are consumed by the second-level organisms—the herbivores, or plant eaters. </a:t>
            </a:r>
          </a:p>
          <a:p>
            <a:pPr marL="514350" indent="-514350" algn="just">
              <a:buFont typeface="+mj-lt"/>
              <a:buAutoNum type="arabicPeriod"/>
            </a:pPr>
            <a:r>
              <a:rPr lang="en-US" b="1" u="sng" dirty="0" smtClean="0"/>
              <a:t>At the third level, primary carnivores, or meat eaters, eat the herbivores.</a:t>
            </a:r>
          </a:p>
          <a:p>
            <a:pPr marL="514350" indent="-514350" algn="just">
              <a:buFont typeface="+mj-lt"/>
              <a:buAutoNum type="arabicPeriod"/>
            </a:pPr>
            <a:r>
              <a:rPr lang="en-US" b="1" u="sng" dirty="0" smtClean="0"/>
              <a:t>At the fourth level, secondary carnivores eat the primary carnivores. </a:t>
            </a:r>
          </a:p>
          <a:p>
            <a:pPr algn="just">
              <a:buNone/>
            </a:pPr>
            <a:endParaRPr lang="en-US" dirty="0" smtClean="0"/>
          </a:p>
          <a:p>
            <a:pPr algn="just">
              <a:buNone/>
            </a:pPr>
            <a:r>
              <a:rPr lang="en-US" dirty="0" smtClean="0"/>
              <a:t>	These categories are not strictly defined, as many organisms feed on several trophic levels; for example, some carnivores also consume plant materials  and are called omnivores, and some herbivores occasionally consume animal matter. </a:t>
            </a:r>
          </a:p>
          <a:p>
            <a:pPr algn="just">
              <a:buNone/>
            </a:pPr>
            <a:endParaRPr lang="en-US" dirty="0" smtClean="0"/>
          </a:p>
          <a:p>
            <a:pPr algn="just">
              <a:buNone/>
            </a:pPr>
            <a:r>
              <a:rPr lang="en-US" b="1" dirty="0" smtClean="0"/>
              <a:t>5.  </a:t>
            </a:r>
            <a:r>
              <a:rPr lang="en-US" b="1" u="sng" dirty="0" smtClean="0"/>
              <a:t>Separate trophic level, the decomposers or transformers, consists of organisms such as bacteria and fungi that break down dead organisms and waste materials into nutrients usable by the producers.</a:t>
            </a:r>
            <a:endParaRPr lang="en-US" b="1" u="sng" dirty="0"/>
          </a:p>
        </p:txBody>
      </p:sp>
      <p:pic>
        <p:nvPicPr>
          <p:cNvPr id="5" name="Picture 4" descr="YES-ecological-civilation-spread.jpg"/>
          <p:cNvPicPr>
            <a:picLocks noChangeAspect="1"/>
          </p:cNvPicPr>
          <p:nvPr/>
        </p:nvPicPr>
        <p:blipFill>
          <a:blip r:embed="rId3" cstate="print"/>
          <a:stretch>
            <a:fillRect/>
          </a:stretch>
        </p:blipFill>
        <p:spPr>
          <a:xfrm>
            <a:off x="7621812" y="5943600"/>
            <a:ext cx="1522188" cy="914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p:txBody>
          <a:bodyPr/>
          <a:lstStyle/>
          <a:p>
            <a:r>
              <a:rPr lang="en-US" dirty="0" smtClean="0"/>
              <a:t>Food Chain</a:t>
            </a:r>
            <a:endParaRPr lang="en-US" dirty="0"/>
          </a:p>
        </p:txBody>
      </p:sp>
      <p:pic>
        <p:nvPicPr>
          <p:cNvPr id="5" name="Picture 4" descr="YES-ecological-civilation-spread.jpg"/>
          <p:cNvPicPr>
            <a:picLocks noChangeAspect="1"/>
          </p:cNvPicPr>
          <p:nvPr/>
        </p:nvPicPr>
        <p:blipFill>
          <a:blip r:embed="rId3" cstate="print"/>
          <a:stretch>
            <a:fillRect/>
          </a:stretch>
        </p:blipFill>
        <p:spPr>
          <a:xfrm>
            <a:off x="7621812" y="5943600"/>
            <a:ext cx="1522188" cy="914400"/>
          </a:xfrm>
          <a:prstGeom prst="rect">
            <a:avLst/>
          </a:prstGeom>
        </p:spPr>
      </p:pic>
      <p:sp>
        <p:nvSpPr>
          <p:cNvPr id="7" name="Content Placeholder 6"/>
          <p:cNvSpPr>
            <a:spLocks noGrp="1"/>
          </p:cNvSpPr>
          <p:nvPr>
            <p:ph idx="1"/>
          </p:nvPr>
        </p:nvSpPr>
        <p:spPr>
          <a:xfrm>
            <a:off x="304800" y="1600201"/>
            <a:ext cx="8534400" cy="3962400"/>
          </a:xfrm>
        </p:spPr>
        <p:txBody>
          <a:bodyPr>
            <a:normAutofit fontScale="77500" lnSpcReduction="20000"/>
          </a:bodyPr>
          <a:lstStyle/>
          <a:p>
            <a:pPr algn="just"/>
            <a:r>
              <a:rPr lang="en-US" dirty="0" smtClean="0"/>
              <a:t>A food chain refers to the order of events in an ecosystem, where one living organism eats another organism, and later that organism is consumed by another larger organism. The flow of nutrients and energy from one organism to another at different trophic levels forms a food chain.</a:t>
            </a:r>
          </a:p>
          <a:p>
            <a:pPr algn="just"/>
            <a:endParaRPr lang="en-US" dirty="0" smtClean="0"/>
          </a:p>
          <a:p>
            <a:pPr algn="just"/>
            <a:r>
              <a:rPr lang="en-US" dirty="0" smtClean="0"/>
              <a:t>The food chain also explains the feeding pattern or relationship between living organisms. Trophic level refers to the sequential stages in a food chain, starting with producers at the bottom, followed by primary, secondary and tertiary consumers. Every level in a food chain is known as a trophic level.</a:t>
            </a:r>
          </a:p>
          <a:p>
            <a:pPr algn="just"/>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00_F_349278034_LdQmHgEolXWq9ceuWvIhESASjr9qZotl.jpg"/>
          <p:cNvPicPr>
            <a:picLocks noChangeAspect="1"/>
          </p:cNvPicPr>
          <p:nvPr/>
        </p:nvPicPr>
        <p:blipFill>
          <a:blip r:embed="rId2" cstate="print"/>
          <a:srcRect l="5138" r="5929"/>
          <a:stretch>
            <a:fillRect/>
          </a:stretch>
        </p:blipFill>
        <p:spPr>
          <a:xfrm>
            <a:off x="0" y="-1"/>
            <a:ext cx="9144000" cy="6858001"/>
          </a:xfrm>
          <a:prstGeom prst="rect">
            <a:avLst/>
          </a:prstGeom>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YES-ecological-civilation-spread.jpg"/>
          <p:cNvPicPr>
            <a:picLocks noChangeAspect="1"/>
          </p:cNvPicPr>
          <p:nvPr/>
        </p:nvPicPr>
        <p:blipFill>
          <a:blip r:embed="rId3" cstate="print"/>
          <a:stretch>
            <a:fillRect/>
          </a:stretch>
        </p:blipFill>
        <p:spPr>
          <a:xfrm>
            <a:off x="0" y="682534"/>
            <a:ext cx="9144000" cy="549293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p:txBody>
          <a:bodyPr/>
          <a:lstStyle/>
          <a:p>
            <a:endParaRPr lang="en-US"/>
          </a:p>
        </p:txBody>
      </p:sp>
      <p:pic>
        <p:nvPicPr>
          <p:cNvPr id="6" name="Content Placeholder 5" descr="Ecosystem-Components-Of-Ecosystem.png"/>
          <p:cNvPicPr>
            <a:picLocks noGrp="1" noChangeAspect="1"/>
          </p:cNvPicPr>
          <p:nvPr>
            <p:ph idx="1"/>
          </p:nvPr>
        </p:nvPicPr>
        <p:blipFill>
          <a:blip r:embed="rId3" cstate="print"/>
          <a:stretch>
            <a:fillRect/>
          </a:stretch>
        </p:blipFill>
        <p:spPr>
          <a:xfrm>
            <a:off x="228600" y="0"/>
            <a:ext cx="8763000" cy="6870192"/>
          </a:xfrm>
        </p:spPr>
      </p:pic>
      <p:pic>
        <p:nvPicPr>
          <p:cNvPr id="5" name="Picture 4" descr="YES-ecological-civilation-spread.jpg"/>
          <p:cNvPicPr>
            <a:picLocks noChangeAspect="1"/>
          </p:cNvPicPr>
          <p:nvPr/>
        </p:nvPicPr>
        <p:blipFill>
          <a:blip r:embed="rId4" cstate="print"/>
          <a:stretch>
            <a:fillRect/>
          </a:stretch>
        </p:blipFill>
        <p:spPr>
          <a:xfrm>
            <a:off x="7621812" y="5943600"/>
            <a:ext cx="1522188" cy="914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ES-ecological-civilation-spread.jpg"/>
          <p:cNvPicPr>
            <a:picLocks noChangeAspect="1"/>
          </p:cNvPicPr>
          <p:nvPr/>
        </p:nvPicPr>
        <p:blipFill>
          <a:blip r:embed="rId2" cstate="print"/>
          <a:stretch>
            <a:fillRect/>
          </a:stretch>
        </p:blipFill>
        <p:spPr>
          <a:xfrm>
            <a:off x="7621812" y="5943600"/>
            <a:ext cx="1522188" cy="914400"/>
          </a:xfrm>
          <a:prstGeom prst="rect">
            <a:avLst/>
          </a:prstGeom>
        </p:spPr>
      </p:pic>
      <p:pic>
        <p:nvPicPr>
          <p:cNvPr id="4" name="Picture 3" descr="1000_F_349278034_LdQmHgEolXWq9ceuWvIhESASjr9qZotl.jpg"/>
          <p:cNvPicPr>
            <a:picLocks noChangeAspect="1"/>
          </p:cNvPicPr>
          <p:nvPr/>
        </p:nvPicPr>
        <p:blipFill>
          <a:blip r:embed="rId3"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p:txBody>
          <a:bodyPr/>
          <a:lstStyle/>
          <a:p>
            <a:endParaRPr lang="en-US"/>
          </a:p>
        </p:txBody>
      </p:sp>
      <p:pic>
        <p:nvPicPr>
          <p:cNvPr id="6" name="Content Placeholder 5" descr="food-chain---teachoo.jpg"/>
          <p:cNvPicPr>
            <a:picLocks noGrp="1" noChangeAspect="1"/>
          </p:cNvPicPr>
          <p:nvPr>
            <p:ph idx="1"/>
          </p:nvPr>
        </p:nvPicPr>
        <p:blipFill>
          <a:blip r:embed="rId4" cstate="print"/>
          <a:stretch>
            <a:fillRect/>
          </a:stretch>
        </p:blipFill>
        <p:spPr>
          <a:xfrm>
            <a:off x="914400" y="73395"/>
            <a:ext cx="7620000" cy="670840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3" name="Content Placeholder 2"/>
          <p:cNvSpPr>
            <a:spLocks noGrp="1"/>
          </p:cNvSpPr>
          <p:nvPr>
            <p:ph idx="1"/>
          </p:nvPr>
        </p:nvSpPr>
        <p:spPr>
          <a:xfrm>
            <a:off x="228600" y="457200"/>
            <a:ext cx="8763000" cy="6248400"/>
          </a:xfrm>
        </p:spPr>
        <p:txBody>
          <a:bodyPr>
            <a:normAutofit fontScale="40000" lnSpcReduction="20000"/>
          </a:bodyPr>
          <a:lstStyle/>
          <a:p>
            <a:pPr algn="just">
              <a:buNone/>
            </a:pPr>
            <a:r>
              <a:rPr lang="en-US" dirty="0" smtClean="0"/>
              <a:t>	</a:t>
            </a:r>
            <a:r>
              <a:rPr lang="en-US" sz="4000" dirty="0" smtClean="0"/>
              <a:t>The food chain consists of four major parts, namely:</a:t>
            </a:r>
          </a:p>
          <a:p>
            <a:pPr algn="just">
              <a:buNone/>
            </a:pPr>
            <a:endParaRPr lang="en-US" sz="4000" b="1" dirty="0" smtClean="0"/>
          </a:p>
          <a:p>
            <a:pPr marL="742950" indent="-742950" algn="just">
              <a:buFont typeface="+mj-lt"/>
              <a:buAutoNum type="arabicPeriod"/>
            </a:pPr>
            <a:r>
              <a:rPr lang="en-US" sz="4000" b="1" dirty="0" smtClean="0"/>
              <a:t>The Sun: </a:t>
            </a:r>
            <a:r>
              <a:rPr lang="en-US" sz="4000" dirty="0" smtClean="0"/>
              <a:t>The sun is the initial source of energy, which provides energy for everything on the planet.</a:t>
            </a:r>
          </a:p>
          <a:p>
            <a:pPr marL="742950" indent="-742950" algn="just">
              <a:buFont typeface="+mj-lt"/>
              <a:buAutoNum type="arabicPeriod"/>
            </a:pPr>
            <a:endParaRPr lang="en-US" sz="4000" b="1" dirty="0" smtClean="0"/>
          </a:p>
          <a:p>
            <a:pPr marL="742950" indent="-742950" algn="just">
              <a:buFont typeface="+mj-lt"/>
              <a:buAutoNum type="arabicPeriod"/>
            </a:pPr>
            <a:r>
              <a:rPr lang="en-US" sz="4000" b="1" dirty="0" smtClean="0"/>
              <a:t>Producers: </a:t>
            </a:r>
            <a:r>
              <a:rPr lang="en-US" sz="4000" dirty="0" smtClean="0"/>
              <a:t>The producers in a food chain include all </a:t>
            </a:r>
            <a:r>
              <a:rPr lang="en-US" sz="4000" dirty="0" err="1" smtClean="0"/>
              <a:t>autotrophs</a:t>
            </a:r>
            <a:r>
              <a:rPr lang="en-US" sz="4000" dirty="0" smtClean="0"/>
              <a:t> such as phytoplankton, </a:t>
            </a:r>
            <a:r>
              <a:rPr lang="en-US" sz="4000" dirty="0" err="1" smtClean="0"/>
              <a:t>cyanobacteria</a:t>
            </a:r>
            <a:r>
              <a:rPr lang="en-US" sz="4000" dirty="0" smtClean="0"/>
              <a:t>, algae, and green plants. This is the first stage in a food chain. The producers make up the first level of a food chain. The producers </a:t>
            </a:r>
            <a:r>
              <a:rPr lang="en-US" sz="4000" dirty="0" err="1" smtClean="0"/>
              <a:t>utilise</a:t>
            </a:r>
            <a:r>
              <a:rPr lang="en-US" sz="4000" dirty="0" smtClean="0"/>
              <a:t> the energy from the sun to make food. Producers are also known as </a:t>
            </a:r>
            <a:r>
              <a:rPr lang="en-US" sz="4000" dirty="0" err="1" smtClean="0"/>
              <a:t>autotrophs</a:t>
            </a:r>
            <a:r>
              <a:rPr lang="en-US" sz="4000" dirty="0" smtClean="0"/>
              <a:t> as they make their own food. Producers are any plant or other organisms that produce their own nutrients through photosynthesis.</a:t>
            </a:r>
          </a:p>
          <a:p>
            <a:pPr marL="742950" indent="-742950" algn="just">
              <a:buFont typeface="+mj-lt"/>
              <a:buAutoNum type="arabicPeriod"/>
            </a:pPr>
            <a:endParaRPr lang="en-US" sz="4000" b="1" dirty="0" smtClean="0"/>
          </a:p>
          <a:p>
            <a:pPr marL="742950" indent="-742950" algn="just">
              <a:buFont typeface="+mj-lt"/>
              <a:buAutoNum type="arabicPeriod"/>
            </a:pPr>
            <a:r>
              <a:rPr lang="en-US" sz="4000" b="1" dirty="0" smtClean="0"/>
              <a:t>Consumers: </a:t>
            </a:r>
            <a:r>
              <a:rPr lang="en-US" sz="4000" dirty="0" smtClean="0"/>
              <a:t>Consumers are all organisms that are dependent on plants or other organisms for food. This is the largest part of a food web, as it contains almost all living organisms. It includes herbivores which are animals that eat plants, carnivores which are animals that eat other animals, parasites that live on other organisms by harming them and lastly the scavengers, which are animals that eat dead animals’ carcasses.</a:t>
            </a:r>
          </a:p>
          <a:p>
            <a:pPr marL="742950" indent="-742950" algn="just">
              <a:buFont typeface="+mj-lt"/>
              <a:buAutoNum type="arabicPeriod"/>
            </a:pPr>
            <a:r>
              <a:rPr lang="en-US" sz="4000" dirty="0" smtClean="0"/>
              <a:t>Here, herbivores are known as primary consumers and carnivores are secondary consumers. The second trophic level includes organisms that eat producers. Therefore, primary consumers or herbivores are organisms in the second trophic level.</a:t>
            </a:r>
          </a:p>
          <a:p>
            <a:pPr marL="742950" indent="-742950" algn="just">
              <a:buFont typeface="+mj-lt"/>
              <a:buAutoNum type="arabicPeriod"/>
            </a:pPr>
            <a:endParaRPr lang="en-US" sz="4000" b="1" dirty="0" smtClean="0"/>
          </a:p>
          <a:p>
            <a:pPr marL="742950" indent="-742950" algn="just">
              <a:buFont typeface="+mj-lt"/>
              <a:buAutoNum type="arabicPeriod"/>
            </a:pPr>
            <a:r>
              <a:rPr lang="en-US" sz="4000" b="1" dirty="0" smtClean="0"/>
              <a:t>Decomposers: </a:t>
            </a:r>
            <a:r>
              <a:rPr lang="en-US" sz="4000" dirty="0" smtClean="0"/>
              <a:t>Decomposers are organisms that get energy from dead or waste organic material. This is the last stage in a food chain. Decomposers are an integral part of a food chain, as they convert organic waste materials into inorganic materials, which enriches the soil or land with nutrients.</a:t>
            </a:r>
          </a:p>
          <a:p>
            <a:pPr algn="just">
              <a:buNone/>
            </a:pPr>
            <a:r>
              <a:rPr lang="en-US" sz="4000" dirty="0" smtClean="0"/>
              <a:t>		Decomposers complete a life cycle. They help in recycling the nutrients as they provide 	nutrients to soil or oceans, that can be </a:t>
            </a:r>
            <a:r>
              <a:rPr lang="en-US" sz="4000" dirty="0" err="1" smtClean="0"/>
              <a:t>utilised</a:t>
            </a:r>
            <a:r>
              <a:rPr lang="en-US" sz="4000" dirty="0" smtClean="0"/>
              <a:t> by </a:t>
            </a:r>
            <a:r>
              <a:rPr lang="en-US" sz="4000" dirty="0" err="1" smtClean="0"/>
              <a:t>autotrophs</a:t>
            </a:r>
            <a:r>
              <a:rPr lang="en-US" sz="4000" dirty="0" smtClean="0"/>
              <a:t> or producers. Thus, starting a 	whole new food chain.</a:t>
            </a:r>
          </a:p>
          <a:p>
            <a:pPr algn="just"/>
            <a:endParaRPr lang="en-US" dirty="0"/>
          </a:p>
        </p:txBody>
      </p:sp>
      <p:pic>
        <p:nvPicPr>
          <p:cNvPr id="5" name="Picture 4" descr="YES-ecological-civilation-spread.jpg"/>
          <p:cNvPicPr>
            <a:picLocks noChangeAspect="1"/>
          </p:cNvPicPr>
          <p:nvPr/>
        </p:nvPicPr>
        <p:blipFill>
          <a:blip r:embed="rId3" cstate="print"/>
          <a:stretch>
            <a:fillRect/>
          </a:stretch>
        </p:blipFill>
        <p:spPr>
          <a:xfrm>
            <a:off x="7848600" y="6079834"/>
            <a:ext cx="1295400" cy="7781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a:xfrm>
            <a:off x="457200" y="1600200"/>
            <a:ext cx="8229600" cy="2133600"/>
          </a:xfrm>
        </p:spPr>
        <p:txBody>
          <a:bodyPr>
            <a:normAutofit/>
          </a:bodyPr>
          <a:lstStyle/>
          <a:p>
            <a:r>
              <a:rPr lang="en-US" b="1" dirty="0"/>
              <a:t>Ecosystems: Concept, Structure and Functions of Ecosystems</a:t>
            </a:r>
            <a:br>
              <a:rPr lang="en-US" b="1" dirty="0"/>
            </a:br>
            <a:endParaRPr lang="en-US" dirty="0"/>
          </a:p>
        </p:txBody>
      </p:sp>
      <p:pic>
        <p:nvPicPr>
          <p:cNvPr id="9" name="Picture 8" descr="YES-ecological-civilation-spread.jpg"/>
          <p:cNvPicPr>
            <a:picLocks noChangeAspect="1"/>
          </p:cNvPicPr>
          <p:nvPr/>
        </p:nvPicPr>
        <p:blipFill>
          <a:blip r:embed="rId3" cstate="print"/>
          <a:stretch>
            <a:fillRect/>
          </a:stretch>
        </p:blipFill>
        <p:spPr>
          <a:xfrm>
            <a:off x="7621812" y="5943600"/>
            <a:ext cx="1522188" cy="914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p:txBody>
          <a:bodyPr/>
          <a:lstStyle/>
          <a:p>
            <a:r>
              <a:rPr lang="en-US" b="1" dirty="0" smtClean="0"/>
              <a:t>Concept of an Ecosystem</a:t>
            </a:r>
            <a:endParaRPr lang="en-US" dirty="0"/>
          </a:p>
        </p:txBody>
      </p:sp>
      <p:sp>
        <p:nvSpPr>
          <p:cNvPr id="3" name="Content Placeholder 2"/>
          <p:cNvSpPr>
            <a:spLocks noGrp="1"/>
          </p:cNvSpPr>
          <p:nvPr>
            <p:ph idx="1"/>
          </p:nvPr>
        </p:nvSpPr>
        <p:spPr>
          <a:xfrm>
            <a:off x="76200" y="1600200"/>
            <a:ext cx="8839200" cy="4876800"/>
          </a:xfrm>
        </p:spPr>
        <p:txBody>
          <a:bodyPr>
            <a:normAutofit fontScale="70000" lnSpcReduction="20000"/>
          </a:bodyPr>
          <a:lstStyle/>
          <a:p>
            <a:pPr algn="just" fontAlgn="base">
              <a:buNone/>
            </a:pPr>
            <a:endParaRPr lang="en-US" b="1" dirty="0"/>
          </a:p>
          <a:p>
            <a:pPr algn="just" fontAlgn="base">
              <a:buNone/>
            </a:pPr>
            <a:r>
              <a:rPr lang="en-US" dirty="0" smtClean="0"/>
              <a:t>	Living </a:t>
            </a:r>
            <a:r>
              <a:rPr lang="en-US" dirty="0"/>
              <a:t>organisms cannot live isolated from their non-living environment be­cause the latter provides materials and energy for the survival of the former i.e. there is interaction between a biotic community and its environment to produce a stable system; a natural self-sufficient unit which is known as an ecosystem</a:t>
            </a:r>
            <a:r>
              <a:rPr lang="en-US" dirty="0" smtClean="0"/>
              <a:t>.</a:t>
            </a:r>
          </a:p>
          <a:p>
            <a:pPr algn="just" fontAlgn="base">
              <a:buNone/>
            </a:pPr>
            <a:endParaRPr lang="en-US" dirty="0"/>
          </a:p>
          <a:p>
            <a:pPr algn="just" fontAlgn="base">
              <a:buNone/>
            </a:pPr>
            <a:endParaRPr lang="en-US" dirty="0"/>
          </a:p>
          <a:p>
            <a:pPr algn="just">
              <a:buNone/>
            </a:pPr>
            <a:r>
              <a:rPr lang="en-US" dirty="0" smtClean="0"/>
              <a:t>	An </a:t>
            </a:r>
            <a:r>
              <a:rPr lang="en-US" dirty="0"/>
              <a:t>ecosystem is, therefore, defined as a natural functional ecological unit com­prising of living organisms (biotic community) and their non-living (abiotic or </a:t>
            </a:r>
            <a:r>
              <a:rPr lang="en-US" dirty="0" err="1"/>
              <a:t>physio</a:t>
            </a:r>
            <a:r>
              <a:rPr lang="en-US" dirty="0"/>
              <a:t> chemical) environment that interact to form a stable self-supporting sys­tem. A pond, lake, desert, grassland, meadow, forest etc. are common examples of ecosystems.</a:t>
            </a:r>
          </a:p>
        </p:txBody>
      </p:sp>
      <p:pic>
        <p:nvPicPr>
          <p:cNvPr id="5" name="Picture 4" descr="YES-ecological-civilation-spread.jpg"/>
          <p:cNvPicPr>
            <a:picLocks noChangeAspect="1"/>
          </p:cNvPicPr>
          <p:nvPr/>
        </p:nvPicPr>
        <p:blipFill>
          <a:blip r:embed="rId3" cstate="print"/>
          <a:stretch>
            <a:fillRect/>
          </a:stretch>
        </p:blipFill>
        <p:spPr>
          <a:xfrm>
            <a:off x="7621812" y="5943600"/>
            <a:ext cx="1522188" cy="914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a:xfrm>
            <a:off x="457200" y="76200"/>
            <a:ext cx="8229600" cy="868362"/>
          </a:xfrm>
        </p:spPr>
        <p:txBody>
          <a:bodyPr>
            <a:normAutofit/>
          </a:bodyPr>
          <a:lstStyle/>
          <a:p>
            <a:r>
              <a:rPr lang="en-US" sz="3600" b="1" dirty="0"/>
              <a:t>Structure and Function of an </a:t>
            </a:r>
            <a:r>
              <a:rPr lang="en-US" sz="3600" b="1" dirty="0" smtClean="0"/>
              <a:t>Ecosystem</a:t>
            </a:r>
            <a:endParaRPr lang="en-US" sz="3600" dirty="0"/>
          </a:p>
        </p:txBody>
      </p:sp>
      <p:sp>
        <p:nvSpPr>
          <p:cNvPr id="6" name="Oval 5">
            <a:hlinkClick r:id="rId3" action="ppaction://hlinksldjump"/>
          </p:cNvPr>
          <p:cNvSpPr/>
          <p:nvPr/>
        </p:nvSpPr>
        <p:spPr>
          <a:xfrm>
            <a:off x="3886200" y="2286000"/>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hlinkClick r:id="rId3" action="ppaction://hlinksldjump"/>
          </p:cNvPr>
          <p:cNvSpPr/>
          <p:nvPr/>
        </p:nvSpPr>
        <p:spPr>
          <a:xfrm>
            <a:off x="4800600" y="4267200"/>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YES-ecological-civilation-spread.jpg"/>
          <p:cNvPicPr>
            <a:picLocks noChangeAspect="1"/>
          </p:cNvPicPr>
          <p:nvPr/>
        </p:nvPicPr>
        <p:blipFill>
          <a:blip r:embed="rId4" cstate="print"/>
          <a:stretch>
            <a:fillRect/>
          </a:stretch>
        </p:blipFill>
        <p:spPr>
          <a:xfrm>
            <a:off x="7621812" y="5943600"/>
            <a:ext cx="1522188" cy="914400"/>
          </a:xfrm>
          <a:prstGeom prst="rect">
            <a:avLst/>
          </a:prstGeom>
        </p:spPr>
      </p:pic>
      <p:pic>
        <p:nvPicPr>
          <p:cNvPr id="5" name="Content Placeholder 4" descr="image_thumb178.png"/>
          <p:cNvPicPr>
            <a:picLocks noGrp="1" noChangeAspect="1"/>
          </p:cNvPicPr>
          <p:nvPr>
            <p:ph idx="1"/>
          </p:nvPr>
        </p:nvPicPr>
        <p:blipFill>
          <a:blip r:embed="rId5" cstate="print"/>
          <a:stretch>
            <a:fillRect/>
          </a:stretch>
        </p:blipFill>
        <p:spPr>
          <a:xfrm>
            <a:off x="473813" y="856178"/>
            <a:ext cx="8060587" cy="523982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p:txBody>
          <a:bodyPr/>
          <a:lstStyle/>
          <a:p>
            <a:endParaRPr lang="en-US"/>
          </a:p>
        </p:txBody>
      </p:sp>
      <p:pic>
        <p:nvPicPr>
          <p:cNvPr id="4" name="Content Placeholder 3" descr="Types-of-Ecosystem-1-1024x512.jpg"/>
          <p:cNvPicPr>
            <a:picLocks noGrp="1" noChangeAspect="1"/>
          </p:cNvPicPr>
          <p:nvPr>
            <p:ph idx="1"/>
          </p:nvPr>
        </p:nvPicPr>
        <p:blipFill>
          <a:blip r:embed="rId3" cstate="print"/>
          <a:stretch>
            <a:fillRect/>
          </a:stretch>
        </p:blipFill>
        <p:spPr>
          <a:xfrm>
            <a:off x="0" y="1143000"/>
            <a:ext cx="9144000" cy="4572000"/>
          </a:xfrm>
        </p:spPr>
      </p:pic>
      <p:pic>
        <p:nvPicPr>
          <p:cNvPr id="6" name="Content Placeholder 3" descr="Types-of-Ecosystem-1-1024x512.jpg"/>
          <p:cNvPicPr>
            <a:picLocks noChangeAspect="1"/>
          </p:cNvPicPr>
          <p:nvPr/>
        </p:nvPicPr>
        <p:blipFill>
          <a:blip r:embed="rId3" cstate="print"/>
          <a:srcRect l="84167" b="83333"/>
          <a:stretch>
            <a:fillRect/>
          </a:stretch>
        </p:blipFill>
        <p:spPr>
          <a:xfrm>
            <a:off x="0" y="1143000"/>
            <a:ext cx="1447800" cy="762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3" name="Content Placeholder 2"/>
          <p:cNvSpPr>
            <a:spLocks noGrp="1"/>
          </p:cNvSpPr>
          <p:nvPr>
            <p:ph idx="1"/>
          </p:nvPr>
        </p:nvSpPr>
        <p:spPr>
          <a:xfrm>
            <a:off x="457200" y="914400"/>
            <a:ext cx="8229600" cy="914400"/>
          </a:xfrm>
        </p:spPr>
        <p:txBody>
          <a:bodyPr/>
          <a:lstStyle/>
          <a:p>
            <a:pPr fontAlgn="base">
              <a:buNone/>
            </a:pPr>
            <a:r>
              <a:rPr lang="en-US" b="1" dirty="0" smtClean="0"/>
              <a:t>	</a:t>
            </a:r>
            <a:r>
              <a:rPr lang="en-US" b="1" u="sng" dirty="0" smtClean="0"/>
              <a:t>Each Ecosystem Has Two Main Components:</a:t>
            </a:r>
            <a:endParaRPr lang="en-US" u="sng" dirty="0" smtClean="0"/>
          </a:p>
          <a:p>
            <a:pPr>
              <a:buNone/>
            </a:pPr>
            <a:endParaRPr lang="en-US" dirty="0"/>
          </a:p>
        </p:txBody>
      </p:sp>
      <p:pic>
        <p:nvPicPr>
          <p:cNvPr id="5" name="Picture 4" descr="YES-ecological-civilation-spread.jpg"/>
          <p:cNvPicPr>
            <a:picLocks noChangeAspect="1"/>
          </p:cNvPicPr>
          <p:nvPr/>
        </p:nvPicPr>
        <p:blipFill>
          <a:blip r:embed="rId3" cstate="print"/>
          <a:stretch>
            <a:fillRect/>
          </a:stretch>
        </p:blipFill>
        <p:spPr>
          <a:xfrm>
            <a:off x="7621812" y="5943600"/>
            <a:ext cx="1522188" cy="914400"/>
          </a:xfrm>
          <a:prstGeom prst="rect">
            <a:avLst/>
          </a:prstGeom>
        </p:spPr>
      </p:pic>
      <p:sp>
        <p:nvSpPr>
          <p:cNvPr id="6" name="Rectangle 5"/>
          <p:cNvSpPr/>
          <p:nvPr/>
        </p:nvSpPr>
        <p:spPr>
          <a:xfrm>
            <a:off x="304800" y="2781300"/>
            <a:ext cx="3352800" cy="1295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ABIOTIC</a:t>
            </a:r>
            <a:endParaRPr lang="en-US" sz="4800" b="1" dirty="0"/>
          </a:p>
        </p:txBody>
      </p:sp>
      <p:sp>
        <p:nvSpPr>
          <p:cNvPr id="7" name="Rectangle 6"/>
          <p:cNvSpPr/>
          <p:nvPr/>
        </p:nvSpPr>
        <p:spPr>
          <a:xfrm>
            <a:off x="5486400" y="2781300"/>
            <a:ext cx="3352800" cy="1295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BIOTIC</a:t>
            </a:r>
            <a:endParaRPr lang="en-US" sz="4800" dirty="0"/>
          </a:p>
        </p:txBody>
      </p:sp>
      <p:cxnSp>
        <p:nvCxnSpPr>
          <p:cNvPr id="9" name="Straight Arrow Connector 8"/>
          <p:cNvCxnSpPr/>
          <p:nvPr/>
        </p:nvCxnSpPr>
        <p:spPr>
          <a:xfrm flipH="1">
            <a:off x="2133600" y="1371600"/>
            <a:ext cx="2438400" cy="13716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72000" y="1371600"/>
            <a:ext cx="2362200" cy="12954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p:txBody>
          <a:bodyPr>
            <a:normAutofit/>
          </a:bodyPr>
          <a:lstStyle/>
          <a:p>
            <a:r>
              <a:rPr lang="en-US" b="1" dirty="0" smtClean="0"/>
              <a:t> 1.  Abiotic Components: </a:t>
            </a:r>
            <a:endParaRPr lang="en-US" dirty="0"/>
          </a:p>
        </p:txBody>
      </p:sp>
      <p:sp>
        <p:nvSpPr>
          <p:cNvPr id="3" name="Content Placeholder 2"/>
          <p:cNvSpPr>
            <a:spLocks noGrp="1"/>
          </p:cNvSpPr>
          <p:nvPr>
            <p:ph idx="1"/>
          </p:nvPr>
        </p:nvSpPr>
        <p:spPr>
          <a:xfrm>
            <a:off x="228600" y="1600200"/>
            <a:ext cx="8686800" cy="4525963"/>
          </a:xfrm>
        </p:spPr>
        <p:txBody>
          <a:bodyPr>
            <a:normAutofit lnSpcReduction="10000"/>
          </a:bodyPr>
          <a:lstStyle/>
          <a:p>
            <a:pPr algn="just">
              <a:buNone/>
            </a:pPr>
            <a:r>
              <a:rPr lang="en-US" sz="2600" dirty="0" smtClean="0"/>
              <a:t>	The </a:t>
            </a:r>
            <a:r>
              <a:rPr lang="en-US" sz="2600" dirty="0"/>
              <a:t>non living factors or the physical environment prevailing in an ecosystem form the abiotic components. They have a strong influence on the structure, distribution, </a:t>
            </a:r>
            <a:r>
              <a:rPr lang="en-US" sz="2600" dirty="0" smtClean="0"/>
              <a:t>behavior </a:t>
            </a:r>
            <a:r>
              <a:rPr lang="en-US" sz="2600" dirty="0"/>
              <a:t>and inter-relationship of organisms</a:t>
            </a:r>
            <a:r>
              <a:rPr lang="en-US" sz="2600" dirty="0" smtClean="0"/>
              <a:t>.</a:t>
            </a:r>
          </a:p>
          <a:p>
            <a:pPr algn="just">
              <a:buNone/>
            </a:pPr>
            <a:r>
              <a:rPr lang="en-US" b="1" dirty="0" smtClean="0"/>
              <a:t>	Abiotic </a:t>
            </a:r>
            <a:r>
              <a:rPr lang="en-US" b="1" dirty="0"/>
              <a:t>components are mainly of two types</a:t>
            </a:r>
            <a:r>
              <a:rPr lang="en-US" b="1" dirty="0" smtClean="0"/>
              <a:t>:</a:t>
            </a:r>
          </a:p>
          <a:p>
            <a:pPr lvl="1" algn="just" fontAlgn="base">
              <a:buNone/>
            </a:pPr>
            <a:r>
              <a:rPr lang="en-US" b="1" dirty="0"/>
              <a:t>(a) Climatic Factors:</a:t>
            </a:r>
            <a:endParaRPr lang="en-US" dirty="0"/>
          </a:p>
          <a:p>
            <a:pPr lvl="1" algn="just" fontAlgn="base">
              <a:buNone/>
            </a:pPr>
            <a:r>
              <a:rPr lang="en-US" dirty="0"/>
              <a:t>Which include rain, temperature, light, wind, humidity etc.</a:t>
            </a:r>
          </a:p>
          <a:p>
            <a:pPr lvl="1" algn="just">
              <a:buNone/>
            </a:pPr>
            <a:r>
              <a:rPr lang="en-US" b="1" dirty="0"/>
              <a:t>(b) Edaphic </a:t>
            </a:r>
            <a:r>
              <a:rPr lang="en-US" b="1" dirty="0" smtClean="0"/>
              <a:t>Factors</a:t>
            </a:r>
          </a:p>
          <a:p>
            <a:pPr lvl="1" algn="just">
              <a:buNone/>
            </a:pPr>
            <a:r>
              <a:rPr lang="en-US" dirty="0"/>
              <a:t>Which include soil, pH, topography minerals etc</a:t>
            </a:r>
            <a:r>
              <a:rPr lang="en-US" dirty="0" smtClean="0"/>
              <a:t>.</a:t>
            </a:r>
            <a:endParaRPr lang="en-US" dirty="0"/>
          </a:p>
        </p:txBody>
      </p:sp>
      <p:pic>
        <p:nvPicPr>
          <p:cNvPr id="5" name="Picture 4" descr="YES-ecological-civilation-spread.jpg"/>
          <p:cNvPicPr>
            <a:picLocks noChangeAspect="1"/>
          </p:cNvPicPr>
          <p:nvPr/>
        </p:nvPicPr>
        <p:blipFill>
          <a:blip r:embed="rId3" cstate="print"/>
          <a:stretch>
            <a:fillRect/>
          </a:stretch>
        </p:blipFill>
        <p:spPr>
          <a:xfrm>
            <a:off x="7621812" y="5943600"/>
            <a:ext cx="1522188" cy="914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_F_349278034_LdQmHgEolXWq9ceuWvIhESASjr9qZotl.jpg"/>
          <p:cNvPicPr>
            <a:picLocks noChangeAspect="1"/>
          </p:cNvPicPr>
          <p:nvPr/>
        </p:nvPicPr>
        <p:blipFill>
          <a:blip r:embed="rId2" cstate="print">
            <a:lum bright="17000" contrast="5000"/>
          </a:blip>
          <a:srcRect l="5138" r="5929"/>
          <a:stretch>
            <a:fillRect/>
          </a:stretch>
        </p:blipFill>
        <p:spPr>
          <a:xfrm>
            <a:off x="0" y="-1"/>
            <a:ext cx="9144000" cy="6858001"/>
          </a:xfrm>
          <a:prstGeom prst="rect">
            <a:avLst/>
          </a:prstGeom>
        </p:spPr>
      </p:pic>
      <p:sp>
        <p:nvSpPr>
          <p:cNvPr id="2" name="Title 1"/>
          <p:cNvSpPr>
            <a:spLocks noGrp="1"/>
          </p:cNvSpPr>
          <p:nvPr>
            <p:ph type="title"/>
          </p:nvPr>
        </p:nvSpPr>
        <p:spPr>
          <a:xfrm>
            <a:off x="457200" y="76200"/>
            <a:ext cx="8229600" cy="1020762"/>
          </a:xfrm>
        </p:spPr>
        <p:txBody>
          <a:bodyPr>
            <a:noAutofit/>
          </a:bodyPr>
          <a:lstStyle/>
          <a:p>
            <a:r>
              <a:rPr lang="en-US" sz="3600" b="1" dirty="0" smtClean="0"/>
              <a:t>The Functions Of Important Factors In Abiotic Components</a:t>
            </a:r>
            <a:endParaRPr lang="en-US" sz="3600" dirty="0"/>
          </a:p>
        </p:txBody>
      </p:sp>
      <p:sp>
        <p:nvSpPr>
          <p:cNvPr id="3" name="Content Placeholder 2"/>
          <p:cNvSpPr>
            <a:spLocks noGrp="1"/>
          </p:cNvSpPr>
          <p:nvPr>
            <p:ph idx="1"/>
          </p:nvPr>
        </p:nvSpPr>
        <p:spPr>
          <a:xfrm>
            <a:off x="76200" y="1143000"/>
            <a:ext cx="8915400" cy="5486400"/>
          </a:xfrm>
        </p:spPr>
        <p:txBody>
          <a:bodyPr>
            <a:noAutofit/>
          </a:bodyPr>
          <a:lstStyle/>
          <a:p>
            <a:pPr marL="514350" indent="-514350" algn="just">
              <a:buAutoNum type="arabicPeriod"/>
            </a:pPr>
            <a:r>
              <a:rPr lang="en-US" sz="2000" b="1" dirty="0" smtClean="0"/>
              <a:t>Soils</a:t>
            </a:r>
            <a:r>
              <a:rPr lang="en-US" sz="2000" dirty="0" smtClean="0"/>
              <a:t> - Solis </a:t>
            </a:r>
            <a:r>
              <a:rPr lang="en-US" sz="2000" dirty="0"/>
              <a:t>are much more complex than simple sediments. They contain a mixture of weathered rock fragments, highly altered soil mineral particles, organic mat­ter, and living organisms. Soils provide nutrients, water, a home, and a struc­tural growing medium for organisms. The vegetation found growing on top of a soil is closely linked to this component of an ecosystem through nutrient cycling</a:t>
            </a:r>
            <a:r>
              <a:rPr lang="en-US" sz="2000" dirty="0" smtClean="0"/>
              <a:t>.</a:t>
            </a:r>
          </a:p>
          <a:p>
            <a:pPr marL="514350" indent="-514350" algn="just">
              <a:buAutoNum type="arabicPeriod"/>
            </a:pPr>
            <a:endParaRPr lang="en-US" sz="2000" dirty="0" smtClean="0"/>
          </a:p>
          <a:p>
            <a:pPr marL="514350" indent="-514350" algn="just">
              <a:buAutoNum type="arabicPeriod"/>
            </a:pPr>
            <a:r>
              <a:rPr lang="en-US" sz="2000" b="1" dirty="0"/>
              <a:t>Solar radiation </a:t>
            </a:r>
            <a:r>
              <a:rPr lang="en-US" sz="2000" dirty="0"/>
              <a:t>is used in ecosystems to heat the atmosphere and to evapo­rate and transpire water into the atmosphere. Sunlight is also necessary for photosynthesis. Photosynthesis provides the energy for plant growth and me­tabolism, and the organic food for other forms of life</a:t>
            </a:r>
            <a:r>
              <a:rPr lang="en-US" sz="2000" dirty="0" smtClean="0"/>
              <a:t>.</a:t>
            </a:r>
          </a:p>
          <a:p>
            <a:pPr marL="514350" indent="-514350" algn="just">
              <a:buAutoNum type="arabicPeriod"/>
            </a:pPr>
            <a:endParaRPr lang="en-US" sz="2000" dirty="0" smtClean="0"/>
          </a:p>
          <a:p>
            <a:pPr marL="514350" indent="-514350" algn="just">
              <a:buAutoNum type="arabicPeriod"/>
            </a:pPr>
            <a:r>
              <a:rPr lang="en-US" sz="2000" b="1" dirty="0"/>
              <a:t>Water</a:t>
            </a:r>
            <a:r>
              <a:rPr lang="en-US" sz="2000" dirty="0"/>
              <a:t> is the medium by which mineral nutrients enter and are trans-located in plants. It is also necessary for the maintenance of leaf turgidity and is required for photosynthetic chemical reactions. Plants and animals receive their water from the Earth’s surface and soil. The original source </a:t>
            </a:r>
            <a:r>
              <a:rPr lang="en-US" sz="2000" dirty="0" smtClean="0"/>
              <a:t>of</a:t>
            </a:r>
          </a:p>
          <a:p>
            <a:pPr marL="514350" indent="-514350" algn="just">
              <a:buNone/>
            </a:pPr>
            <a:r>
              <a:rPr lang="en-US" sz="2000" dirty="0"/>
              <a:t> </a:t>
            </a:r>
            <a:r>
              <a:rPr lang="en-US" sz="2000" dirty="0" smtClean="0"/>
              <a:t>         this </a:t>
            </a:r>
            <a:r>
              <a:rPr lang="en-US" sz="2000" dirty="0"/>
              <a:t>water is precipita­tion from the atmosphere.</a:t>
            </a:r>
            <a:endParaRPr lang="en-US" sz="2000" dirty="0" smtClean="0"/>
          </a:p>
        </p:txBody>
      </p:sp>
      <p:pic>
        <p:nvPicPr>
          <p:cNvPr id="5" name="Picture 4" descr="YES-ecological-civilation-spread.jpg"/>
          <p:cNvPicPr>
            <a:picLocks noChangeAspect="1"/>
          </p:cNvPicPr>
          <p:nvPr/>
        </p:nvPicPr>
        <p:blipFill>
          <a:blip r:embed="rId3" cstate="print"/>
          <a:stretch>
            <a:fillRect/>
          </a:stretch>
        </p:blipFill>
        <p:spPr>
          <a:xfrm>
            <a:off x="7621812" y="5943600"/>
            <a:ext cx="1522188" cy="914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1426</TotalTime>
  <Words>575</Words>
  <Application>Microsoft Office PowerPoint</Application>
  <PresentationFormat>On-screen Show (4:3)</PresentationFormat>
  <Paragraphs>87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Ecosystems: Concept, Structure and Functions of Ecosystems </vt:lpstr>
      <vt:lpstr>Concept of an Ecosystem</vt:lpstr>
      <vt:lpstr>Structure and Function of an Ecosystem</vt:lpstr>
      <vt:lpstr>Slide 6</vt:lpstr>
      <vt:lpstr>Slide 7</vt:lpstr>
      <vt:lpstr> 1.  Abiotic Components: </vt:lpstr>
      <vt:lpstr>The Functions Of Important Factors In Abiotic Components</vt:lpstr>
      <vt:lpstr>(2) Biotic Components:</vt:lpstr>
      <vt:lpstr>1. PRODUCERS </vt:lpstr>
      <vt:lpstr>2. CONSUMERS</vt:lpstr>
      <vt:lpstr>3. DECOMPOSERS OR REDUCERS</vt:lpstr>
      <vt:lpstr>Slide 14</vt:lpstr>
      <vt:lpstr>TROPHIC LEVEL</vt:lpstr>
      <vt:lpstr>Slide 16</vt:lpstr>
      <vt:lpstr>Slide 17</vt:lpstr>
      <vt:lpstr>TROPHIC LEVEL</vt:lpstr>
      <vt:lpstr>Food Chain</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VIKRANTS</dc:creator>
  <cp:lastModifiedBy>Sony</cp:lastModifiedBy>
  <cp:revision>22</cp:revision>
  <dcterms:created xsi:type="dcterms:W3CDTF">2022-08-03T19:55:38Z</dcterms:created>
  <dcterms:modified xsi:type="dcterms:W3CDTF">2023-01-27T19:39:15Z</dcterms:modified>
</cp:coreProperties>
</file>